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3"/>
    <p:sldMasterId id="214748370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Google Sans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GoogleSansMedium-bold.fntdata"/><Relationship Id="rId14" Type="http://schemas.openxmlformats.org/officeDocument/2006/relationships/slide" Target="slides/slide9.xml"/><Relationship Id="rId36" Type="http://schemas.openxmlformats.org/officeDocument/2006/relationships/font" Target="fonts/GoogleSansMedium-regular.fntdata"/><Relationship Id="rId17" Type="http://schemas.openxmlformats.org/officeDocument/2006/relationships/slide" Target="slides/slide12.xml"/><Relationship Id="rId39" Type="http://schemas.openxmlformats.org/officeDocument/2006/relationships/font" Target="fonts/GoogleSans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GoogleSans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7e9e8ef9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7e9e8ef9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e48b6c04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e48b6c0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e48b6c04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e48b6c04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e48b6c04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e48b6c04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e48b6c04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e48b6c04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e48b6c04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e48b6c04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e48b6c04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e48b6c04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e48b6c04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e48b6c04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e48b6c04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e48b6c04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e48b6c04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e48b6c04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e48b6c04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e48b6c04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7e9e8ef98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7e9e8ef9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e48b6c04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e48b6c04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e48b6c04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e48b6c04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e48b6c04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e48b6c04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7e9e8ef98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7e9e8ef98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7e9e8ef98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7e9e8ef98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7e9e8ef98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7e9e8ef98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e48b6c04c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de48b6c0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e48b6c04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e48b6c04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e48b6c04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e48b6c04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e48b6c0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e48b6c0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38.gif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38.gif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4" name="Google Shape;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4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 1">
  <p:cSld name="ONE_COLUMN_TEXT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/>
          <p:nvPr/>
        </p:nvSpPr>
        <p:spPr>
          <a:xfrm flipH="1">
            <a:off x="-50200" y="-42975"/>
            <a:ext cx="4679700" cy="5220000"/>
          </a:xfrm>
          <a:prstGeom prst="rect">
            <a:avLst/>
          </a:prstGeom>
          <a:solidFill>
            <a:srgbClr val="4418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25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25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0" name="Google Shape;90;p25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3" name="Google Shape;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9" name="Google Shape;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29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3" name="Google Shape;103;p29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6" name="Google Shape;1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0" name="Google Shape;1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1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16" name="Google Shape;1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33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20" name="Google Shape;1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3" name="Google Shape;1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36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7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37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34" name="Google Shape;13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40" name="Google Shape;14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49" name="Google Shape;1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2" name="Google Shape;152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" name="Google Shape;15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6" name="Google Shape;156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" name="Google Shape;15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8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8" name="Google Shape;168;p48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69" name="Google Shape;1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8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48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" name="Google Shape;175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9" name="Google Shape;179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0" name="Google Shape;18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1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5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5" name="Google Shape;185;p5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9" name="Google Shape;189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0" name="Google Shape;19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3" name="Google Shape;193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7" name="Google Shape;197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" name="Google Shape;19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5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5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2" name="Google Shape;202;p55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3" name="Google Shape;203;p55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04" name="Google Shape;204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5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55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9" name="Google Shape;209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4" name="Google Shape;214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5" name="Google Shape;21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54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Relationship Id="rId4" Type="http://schemas.openxmlformats.org/officeDocument/2006/relationships/image" Target="../media/image5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8"/>
          <p:cNvSpPr txBox="1"/>
          <p:nvPr>
            <p:ph type="title"/>
          </p:nvPr>
        </p:nvSpPr>
        <p:spPr>
          <a:xfrm>
            <a:off x="439075" y="417475"/>
            <a:ext cx="3984900" cy="8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CLI?</a:t>
            </a:r>
            <a:endParaRPr/>
          </a:p>
        </p:txBody>
      </p:sp>
      <p:sp>
        <p:nvSpPr>
          <p:cNvPr id="282" name="Google Shape;282;p68"/>
          <p:cNvSpPr txBox="1"/>
          <p:nvPr/>
        </p:nvSpPr>
        <p:spPr>
          <a:xfrm>
            <a:off x="4692775" y="381150"/>
            <a:ext cx="1365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Cliente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Click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Clip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Clioro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75" y="1651475"/>
            <a:ext cx="3810850" cy="28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</a:t>
            </a:r>
            <a:endParaRPr/>
          </a:p>
        </p:txBody>
      </p:sp>
      <p:pic>
        <p:nvPicPr>
          <p:cNvPr id="289" name="Google Shape;2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5" y="1143898"/>
            <a:ext cx="4596650" cy="23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325" y="2226317"/>
            <a:ext cx="3716975" cy="250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</a:t>
            </a:r>
            <a:endParaRPr/>
          </a:p>
        </p:txBody>
      </p:sp>
      <p:pic>
        <p:nvPicPr>
          <p:cNvPr id="296" name="Google Shape;2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467062"/>
            <a:ext cx="3311750" cy="220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025" y="1652612"/>
            <a:ext cx="2964950" cy="18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1"/>
          <p:cNvSpPr txBox="1"/>
          <p:nvPr>
            <p:ph idx="1" type="subTitle"/>
          </p:nvPr>
        </p:nvSpPr>
        <p:spPr>
          <a:xfrm>
            <a:off x="4369225" y="2994100"/>
            <a:ext cx="29799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/>
              <a:t>En Linux, MacOS y Windows</a:t>
            </a:r>
            <a:endParaRPr i="0" sz="1400"/>
          </a:p>
        </p:txBody>
      </p:sp>
      <p:sp>
        <p:nvSpPr>
          <p:cNvPr id="303" name="Google Shape;303;p71"/>
          <p:cNvSpPr txBox="1"/>
          <p:nvPr>
            <p:ph type="title"/>
          </p:nvPr>
        </p:nvSpPr>
        <p:spPr>
          <a:xfrm>
            <a:off x="4293025" y="1776375"/>
            <a:ext cx="34689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Comandos Básicos </a:t>
            </a:r>
            <a:endParaRPr sz="3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2"/>
          <p:cNvSpPr txBox="1"/>
          <p:nvPr/>
        </p:nvSpPr>
        <p:spPr>
          <a:xfrm>
            <a:off x="4786975" y="11303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cd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(current directory)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Sin pasarle ningún parámetro adicional, cd te muestra tu ubicación actual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$ cd</a:t>
            </a:r>
            <a:br>
              <a:rPr i="1"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i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También es posible usar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 echo %cd%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72"/>
          <p:cNvSpPr txBox="1"/>
          <p:nvPr/>
        </p:nvSpPr>
        <p:spPr>
          <a:xfrm>
            <a:off x="681250" y="11303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pwd 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(print working directory)</a:t>
            </a:r>
            <a:endParaRPr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Este comando imprime la ubicación de tu directorio de trabajo actual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Es importante saber dónde te encuentras antes de ir a un directorio principal o secundario.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$ pwd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72"/>
          <p:cNvSpPr txBox="1"/>
          <p:nvPr/>
        </p:nvSpPr>
        <p:spPr>
          <a:xfrm>
            <a:off x="6812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Linux / Mac 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72"/>
          <p:cNvSpPr txBox="1"/>
          <p:nvPr/>
        </p:nvSpPr>
        <p:spPr>
          <a:xfrm>
            <a:off x="48527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2" name="Google Shape;312;p72"/>
          <p:cNvCxnSpPr/>
          <p:nvPr/>
        </p:nvCxnSpPr>
        <p:spPr>
          <a:xfrm>
            <a:off x="4572000" y="502450"/>
            <a:ext cx="0" cy="42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3"/>
          <p:cNvSpPr txBox="1"/>
          <p:nvPr/>
        </p:nvSpPr>
        <p:spPr>
          <a:xfrm>
            <a:off x="681250" y="11303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ls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(list)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Imprime el contenido de un directorio. </a:t>
            </a:r>
            <a:b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Como casi todos los comandos, tiene variaciones como</a:t>
            </a:r>
            <a:b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ls -a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ls -l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$ ls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73"/>
          <p:cNvSpPr txBox="1"/>
          <p:nvPr/>
        </p:nvSpPr>
        <p:spPr>
          <a:xfrm>
            <a:off x="4786975" y="11303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dir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(directory)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Muestra todos los directorios y archivos contenidos dentro de un directorio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$ dir</a:t>
            </a:r>
            <a:br>
              <a:rPr i="1"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73"/>
          <p:cNvSpPr txBox="1"/>
          <p:nvPr/>
        </p:nvSpPr>
        <p:spPr>
          <a:xfrm>
            <a:off x="6812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Linux / Mac 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73"/>
          <p:cNvSpPr txBox="1"/>
          <p:nvPr/>
        </p:nvSpPr>
        <p:spPr>
          <a:xfrm>
            <a:off x="48527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1" name="Google Shape;321;p73"/>
          <p:cNvCxnSpPr/>
          <p:nvPr/>
        </p:nvCxnSpPr>
        <p:spPr>
          <a:xfrm>
            <a:off x="4572000" y="502450"/>
            <a:ext cx="0" cy="42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4"/>
          <p:cNvSpPr txBox="1"/>
          <p:nvPr/>
        </p:nvSpPr>
        <p:spPr>
          <a:xfrm>
            <a:off x="681250" y="11303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cd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/directorio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(change directory)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Permite moverte a otro directorio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$ cd Documents/DEVF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74"/>
          <p:cNvSpPr txBox="1"/>
          <p:nvPr/>
        </p:nvSpPr>
        <p:spPr>
          <a:xfrm>
            <a:off x="6812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Linux / Mac 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74"/>
          <p:cNvSpPr txBox="1"/>
          <p:nvPr/>
        </p:nvSpPr>
        <p:spPr>
          <a:xfrm>
            <a:off x="48527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9" name="Google Shape;329;p74"/>
          <p:cNvCxnSpPr/>
          <p:nvPr/>
        </p:nvCxnSpPr>
        <p:spPr>
          <a:xfrm>
            <a:off x="4572000" y="502450"/>
            <a:ext cx="0" cy="42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74"/>
          <p:cNvSpPr txBox="1"/>
          <p:nvPr/>
        </p:nvSpPr>
        <p:spPr>
          <a:xfrm>
            <a:off x="4786975" y="11303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cd /directorio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(change directory)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 pasamos un parámetro adicional a solo escribir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cd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podemos movernos a otro directorio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$ cd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Documents/DEVF</a:t>
            </a:r>
            <a:br>
              <a:rPr i="1"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5"/>
          <p:cNvSpPr txBox="1"/>
          <p:nvPr/>
        </p:nvSpPr>
        <p:spPr>
          <a:xfrm>
            <a:off x="681250" y="11303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cp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(copy)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Sirve para copiar archivos y directorios.</a:t>
            </a:r>
            <a:br>
              <a:rPr i="1" lang="en">
                <a:latin typeface="Montserrat"/>
                <a:ea typeface="Montserrat"/>
                <a:cs typeface="Montserrat"/>
                <a:sym typeface="Montserrat"/>
              </a:rPr>
            </a:b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$ cp archivo_a archivo_a_copia</a:t>
            </a:r>
            <a:endParaRPr i="1"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75"/>
          <p:cNvSpPr txBox="1"/>
          <p:nvPr/>
        </p:nvSpPr>
        <p:spPr>
          <a:xfrm>
            <a:off x="6812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Linux / Mac 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75"/>
          <p:cNvSpPr txBox="1"/>
          <p:nvPr/>
        </p:nvSpPr>
        <p:spPr>
          <a:xfrm>
            <a:off x="48527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8" name="Google Shape;338;p75"/>
          <p:cNvCxnSpPr/>
          <p:nvPr/>
        </p:nvCxnSpPr>
        <p:spPr>
          <a:xfrm>
            <a:off x="4572000" y="502450"/>
            <a:ext cx="0" cy="42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75"/>
          <p:cNvSpPr txBox="1"/>
          <p:nvPr/>
        </p:nvSpPr>
        <p:spPr>
          <a:xfrm>
            <a:off x="4786975" y="11303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copy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Nos permite copiar archivos y directorios.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$ copy archivo_a archivo_a_copia</a:t>
            </a:r>
            <a:br>
              <a:rPr i="1"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6"/>
          <p:cNvSpPr txBox="1"/>
          <p:nvPr/>
        </p:nvSpPr>
        <p:spPr>
          <a:xfrm>
            <a:off x="681250" y="11303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mv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(move)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El comando </a:t>
            </a: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mv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 usa para mover o renombrar</a:t>
            </a:r>
            <a:b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directorios y archivos.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$ mv nombre_viejo nombre_nuevo</a:t>
            </a:r>
            <a:endParaRPr i="1"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76"/>
          <p:cNvSpPr txBox="1"/>
          <p:nvPr/>
        </p:nvSpPr>
        <p:spPr>
          <a:xfrm>
            <a:off x="6812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Linux / Mac 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76"/>
          <p:cNvSpPr txBox="1"/>
          <p:nvPr/>
        </p:nvSpPr>
        <p:spPr>
          <a:xfrm>
            <a:off x="48527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7" name="Google Shape;347;p76"/>
          <p:cNvCxnSpPr/>
          <p:nvPr/>
        </p:nvCxnSpPr>
        <p:spPr>
          <a:xfrm>
            <a:off x="4572000" y="502450"/>
            <a:ext cx="0" cy="42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76"/>
          <p:cNvSpPr txBox="1"/>
          <p:nvPr/>
        </p:nvSpPr>
        <p:spPr>
          <a:xfrm>
            <a:off x="4786975" y="11303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move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El comando </a:t>
            </a: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mv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 usa para mover o renombrar</a:t>
            </a:r>
            <a:b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directorios y archivos.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$ move nombre_viejo nombre_nuevo</a:t>
            </a:r>
            <a:endParaRPr sz="1150">
              <a:solidFill>
                <a:srgbClr val="2427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7"/>
          <p:cNvSpPr txBox="1"/>
          <p:nvPr/>
        </p:nvSpPr>
        <p:spPr>
          <a:xfrm>
            <a:off x="681250" y="11303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mkdir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(make directory)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El comando </a:t>
            </a: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mkdir 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utiliza para crear un nuevo directorio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$ mkdir mi_directorio</a:t>
            </a:r>
            <a:endParaRPr i="1"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77"/>
          <p:cNvSpPr txBox="1"/>
          <p:nvPr/>
        </p:nvSpPr>
        <p:spPr>
          <a:xfrm>
            <a:off x="6812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Linux / Mac 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77"/>
          <p:cNvSpPr txBox="1"/>
          <p:nvPr/>
        </p:nvSpPr>
        <p:spPr>
          <a:xfrm>
            <a:off x="48527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6" name="Google Shape;356;p77"/>
          <p:cNvCxnSpPr/>
          <p:nvPr/>
        </p:nvCxnSpPr>
        <p:spPr>
          <a:xfrm>
            <a:off x="4572000" y="502450"/>
            <a:ext cx="0" cy="42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77"/>
          <p:cNvSpPr txBox="1"/>
          <p:nvPr/>
        </p:nvSpPr>
        <p:spPr>
          <a:xfrm>
            <a:off x="4786975" y="11303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mkdir</a:t>
            </a:r>
            <a:b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(make directory)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El comando </a:t>
            </a: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mkdir 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utiliza para crear un nuevo directorio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$ mkdir mi_directorio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0"/>
          <p:cNvSpPr txBox="1"/>
          <p:nvPr/>
        </p:nvSpPr>
        <p:spPr>
          <a:xfrm>
            <a:off x="4080850" y="1680900"/>
            <a:ext cx="44187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Wrangling and Automating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Via CLI</a:t>
            </a:r>
            <a:endParaRPr b="1"/>
          </a:p>
        </p:txBody>
      </p:sp>
      <p:pic>
        <p:nvPicPr>
          <p:cNvPr id="225" name="Google Shape;2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8"/>
          <p:cNvSpPr txBox="1"/>
          <p:nvPr/>
        </p:nvSpPr>
        <p:spPr>
          <a:xfrm>
            <a:off x="681250" y="11303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rmdir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(remove directory)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El comando </a:t>
            </a: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rmdir 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utiliza para eliminar un directorio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$ rmdir mi_directorio</a:t>
            </a:r>
            <a:endParaRPr i="1"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78"/>
          <p:cNvSpPr txBox="1"/>
          <p:nvPr/>
        </p:nvSpPr>
        <p:spPr>
          <a:xfrm>
            <a:off x="6812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Linux / Mac 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78"/>
          <p:cNvSpPr txBox="1"/>
          <p:nvPr/>
        </p:nvSpPr>
        <p:spPr>
          <a:xfrm>
            <a:off x="48527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5" name="Google Shape;365;p78"/>
          <p:cNvCxnSpPr/>
          <p:nvPr/>
        </p:nvCxnSpPr>
        <p:spPr>
          <a:xfrm>
            <a:off x="4572000" y="502450"/>
            <a:ext cx="0" cy="42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78"/>
          <p:cNvSpPr txBox="1"/>
          <p:nvPr/>
        </p:nvSpPr>
        <p:spPr>
          <a:xfrm>
            <a:off x="4786975" y="11303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rmdir</a:t>
            </a:r>
            <a:b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(remove directory)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El comando </a:t>
            </a: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rmdir 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utiliza para eliminar un directorio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5769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$ rmdir mi_directorio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9"/>
          <p:cNvSpPr txBox="1"/>
          <p:nvPr/>
        </p:nvSpPr>
        <p:spPr>
          <a:xfrm>
            <a:off x="681250" y="11303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cat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(concatenate)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utiliza para imprimir el contenido de un archivo en la pantalla, útil cuando deseas verlo rápidamente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$ cat main.js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6812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Linux / Mac 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79"/>
          <p:cNvSpPr txBox="1"/>
          <p:nvPr/>
        </p:nvSpPr>
        <p:spPr>
          <a:xfrm>
            <a:off x="4852750" y="6191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4" name="Google Shape;374;p79"/>
          <p:cNvCxnSpPr/>
          <p:nvPr/>
        </p:nvCxnSpPr>
        <p:spPr>
          <a:xfrm>
            <a:off x="4572000" y="502450"/>
            <a:ext cx="0" cy="42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79"/>
          <p:cNvSpPr txBox="1"/>
          <p:nvPr/>
        </p:nvSpPr>
        <p:spPr>
          <a:xfrm>
            <a:off x="4786975" y="11303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type</a:t>
            </a:r>
            <a:br>
              <a:rPr b="1"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(change directory)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 pasamos un parámetro adicional a solo escribir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cd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podemos movernos a otro directorio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$ type main.js</a:t>
            </a:r>
            <a:br>
              <a:rPr i="1"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Scripts &amp; Scripting</a:t>
            </a:r>
            <a:endParaRPr/>
          </a:p>
        </p:txBody>
      </p:sp>
      <p:pic>
        <p:nvPicPr>
          <p:cNvPr id="381" name="Google Shape;3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75" y="1578625"/>
            <a:ext cx="3688525" cy="24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80"/>
          <p:cNvSpPr txBox="1"/>
          <p:nvPr/>
        </p:nvSpPr>
        <p:spPr>
          <a:xfrm>
            <a:off x="4713850" y="1649500"/>
            <a:ext cx="3859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Es un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programa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hecho por una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serie de comandos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que se pondrían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en la terminal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Cualquier comando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que pueda ejecutar la terminal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puede estar dentro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 un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Script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1"/>
          <p:cNvSpPr txBox="1"/>
          <p:nvPr/>
        </p:nvSpPr>
        <p:spPr>
          <a:xfrm>
            <a:off x="777150" y="1440650"/>
            <a:ext cx="75897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788" y="2481100"/>
            <a:ext cx="644842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/>
          <p:nvPr/>
        </p:nvSpPr>
        <p:spPr>
          <a:xfrm>
            <a:off x="502950" y="7428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2"/>
          <p:cNvSpPr txBox="1"/>
          <p:nvPr/>
        </p:nvSpPr>
        <p:spPr>
          <a:xfrm>
            <a:off x="772350" y="1755200"/>
            <a:ext cx="7718700" cy="2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practicar del nuevo tema: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Wrangling and Automating via CLI</a:t>
            </a:r>
            <a:r>
              <a:rPr b="1" lang="en" sz="1800">
                <a:solidFill>
                  <a:srgbClr val="E8E7E3"/>
                </a:solidFill>
                <a:latin typeface="Montserrat"/>
                <a:ea typeface="Montserrat"/>
                <a:cs typeface="Montserrat"/>
                <a:sym typeface="Montserrat"/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 jugaremos tanto en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olab y una Terminal</a:t>
            </a:r>
            <a:r>
              <a:rPr b="1" lang="en" sz="1800">
                <a:solidFill>
                  <a:srgbClr val="E8E7E3"/>
                </a:solidFill>
                <a:latin typeface="Montserrat"/>
                <a:ea typeface="Montserrat"/>
                <a:cs typeface="Montserrat"/>
                <a:sym typeface="Montserrat"/>
              </a:rPr>
              <a:t>💻🐍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obtendremos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utilizando múltiples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comandos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puede interpretar nuestro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Shell</a:t>
            </a:r>
            <a:r>
              <a:rPr b="1" lang="en" sz="1800">
                <a:solidFill>
                  <a:srgbClr val="E8E7E3"/>
                </a:solidFill>
                <a:latin typeface="Montserrat"/>
                <a:ea typeface="Montserrat"/>
                <a:cs typeface="Montserrat"/>
                <a:sym typeface="Montserrat"/>
              </a:rPr>
              <a:t>🐱‍💻</a:t>
            </a:r>
            <a:r>
              <a:rPr b="1" lang="en" sz="1800">
                <a:solidFill>
                  <a:srgbClr val="E8E7E3"/>
                </a:solidFill>
                <a:latin typeface="Montserrat"/>
                <a:ea typeface="Montserrat"/>
                <a:cs typeface="Montserrat"/>
                <a:sym typeface="Montserrat"/>
              </a:rPr>
              <a:t>🚀💜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/>
          <p:nvPr/>
        </p:nvSpPr>
        <p:spPr>
          <a:xfrm>
            <a:off x="685800" y="222900"/>
            <a:ext cx="71337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sp>
        <p:nvSpPr>
          <p:cNvPr id="248" name="Google Shape;248;p63"/>
          <p:cNvSpPr txBox="1"/>
          <p:nvPr/>
        </p:nvSpPr>
        <p:spPr>
          <a:xfrm>
            <a:off x="623450" y="973200"/>
            <a:ext cx="8143200" cy="3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</a:t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6:40 - 7:10</a:t>
            </a: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Presentacion:</a:t>
            </a: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Wrangling and Automating via CLI.</a:t>
            </a:r>
            <a:endParaRPr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7:10</a:t>
            </a: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- 8:45</a:t>
            </a: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Colab de CLI</a:t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8:45 - 9:00</a:t>
            </a: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Break</a:t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9:00 - 9:30 PM</a:t>
            </a: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Más ejercicios</a:t>
            </a: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del Colab y automatizar scripts </a:t>
            </a:r>
            <a:endParaRPr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en Terminal con CRON</a:t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53375" y="367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Comandos</a:t>
            </a:r>
            <a:endParaRPr/>
          </a:p>
        </p:txBody>
      </p:sp>
      <p:sp>
        <p:nvSpPr>
          <p:cNvPr id="256" name="Google Shape;256;p64"/>
          <p:cNvSpPr/>
          <p:nvPr/>
        </p:nvSpPr>
        <p:spPr>
          <a:xfrm>
            <a:off x="471050" y="1325400"/>
            <a:ext cx="3350700" cy="27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Una orden, instrucción 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comando​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(barbarismo del inglés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command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 es una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instrucción que el usuario proporciona a un sistema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informático, desde una terminal o línea de comandos o desde una llamada de programación. 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Puede ser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interno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(contenido en el propio intérprete) 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externo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(contenido en un archivo ejecutable).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850" y="1105724"/>
            <a:ext cx="4479075" cy="30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5"/>
          <p:cNvSpPr txBox="1"/>
          <p:nvPr>
            <p:ph type="title"/>
          </p:nvPr>
        </p:nvSpPr>
        <p:spPr>
          <a:xfrm>
            <a:off x="732600" y="1570350"/>
            <a:ext cx="7678800" cy="20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300"/>
              <a:t>¿¿</a:t>
            </a:r>
            <a:r>
              <a:rPr lang="en" sz="5300"/>
              <a:t>CLI </a:t>
            </a:r>
            <a:r>
              <a:rPr b="0" lang="en" sz="5300"/>
              <a:t>vs </a:t>
            </a:r>
            <a:r>
              <a:rPr lang="en" sz="5300"/>
              <a:t>Terminal </a:t>
            </a:r>
            <a:r>
              <a:rPr b="0" lang="en" sz="5300"/>
              <a:t>vs</a:t>
            </a:r>
            <a:r>
              <a:rPr lang="en" sz="5300"/>
              <a:t> Consola </a:t>
            </a:r>
            <a:r>
              <a:rPr b="0" lang="en" sz="5300"/>
              <a:t>vs </a:t>
            </a:r>
            <a:r>
              <a:rPr lang="en" sz="5300"/>
              <a:t>SHELL</a:t>
            </a:r>
            <a:r>
              <a:rPr b="0" lang="en" sz="5300"/>
              <a:t>??</a:t>
            </a:r>
            <a:endParaRPr b="0" sz="5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Consola</a:t>
            </a:r>
            <a:endParaRPr/>
          </a:p>
        </p:txBody>
      </p:sp>
      <p:pic>
        <p:nvPicPr>
          <p:cNvPr id="268" name="Google Shape;2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562" y="1168248"/>
            <a:ext cx="4398875" cy="29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7"/>
          <p:cNvSpPr txBox="1"/>
          <p:nvPr/>
        </p:nvSpPr>
        <p:spPr>
          <a:xfrm>
            <a:off x="486150" y="1185600"/>
            <a:ext cx="8171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n" sz="155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emulador de terminal</a:t>
            </a:r>
            <a:r>
              <a:rPr lang="en" sz="155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lang="en" sz="155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emulador de consola</a:t>
            </a:r>
            <a:r>
              <a:rPr lang="en" sz="155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es un programa informático que simula el funcionamiento de una terminal de computadora en cualquier dispositivo de visualización.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450" y="2408213"/>
            <a:ext cx="2468101" cy="144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00" y="2318150"/>
            <a:ext cx="2075525" cy="16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67"/>
          <p:cNvPicPr preferRelativeResize="0"/>
          <p:nvPr/>
        </p:nvPicPr>
        <p:blipFill rotWithShape="1">
          <a:blip r:embed="rId5">
            <a:alphaModFix/>
          </a:blip>
          <a:srcRect b="25323" l="10620" r="14377" t="5486"/>
          <a:stretch/>
        </p:blipFill>
        <p:spPr>
          <a:xfrm>
            <a:off x="6108125" y="2555650"/>
            <a:ext cx="2392501" cy="12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